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4"/>
  </p:notesMasterIdLst>
  <p:handoutMasterIdLst>
    <p:handoutMasterId r:id="rId35"/>
  </p:handoutMasterIdLst>
  <p:sldIdLst>
    <p:sldId id="257" r:id="rId2"/>
    <p:sldId id="292" r:id="rId3"/>
    <p:sldId id="318" r:id="rId4"/>
    <p:sldId id="319" r:id="rId5"/>
    <p:sldId id="320" r:id="rId6"/>
    <p:sldId id="321" r:id="rId7"/>
    <p:sldId id="322" r:id="rId8"/>
    <p:sldId id="325" r:id="rId9"/>
    <p:sldId id="323" r:id="rId10"/>
    <p:sldId id="324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289" r:id="rId25"/>
    <p:sldId id="309" r:id="rId26"/>
    <p:sldId id="311" r:id="rId27"/>
    <p:sldId id="312" r:id="rId28"/>
    <p:sldId id="313" r:id="rId29"/>
    <p:sldId id="315" r:id="rId30"/>
    <p:sldId id="310" r:id="rId31"/>
    <p:sldId id="314" r:id="rId32"/>
    <p:sldId id="316" r:id="rId33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0000FF"/>
    <a:srgbClr val="92D050"/>
    <a:srgbClr val="CCFFFF"/>
    <a:srgbClr val="FFCC99"/>
    <a:srgbClr val="FF3300"/>
    <a:srgbClr val="FFCC00"/>
    <a:srgbClr val="00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9" autoAdjust="0"/>
    <p:restoredTop sz="83922" autoAdjust="0"/>
  </p:normalViewPr>
  <p:slideViewPr>
    <p:cSldViewPr snapToGrid="0">
      <p:cViewPr varScale="1">
        <p:scale>
          <a:sx n="76" d="100"/>
          <a:sy n="76" d="100"/>
        </p:scale>
        <p:origin x="8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4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2C562-3101-0D43-9BC5-1FD230FF41EF}" type="datetime1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61D7-F64F-8E4D-8C48-35B191211857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C55DC-D3DB-A142-8833-8A2BDFA4DAAA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029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sz="3000"/>
            </a:lvl1pPr>
            <a:lvl2pPr>
              <a:spcBef>
                <a:spcPts val="800"/>
              </a:spcBef>
              <a:defRPr sz="2800"/>
            </a:lvl2pPr>
            <a:lvl3pPr>
              <a:spcBef>
                <a:spcPts val="800"/>
              </a:spcBef>
              <a:defRPr sz="2400"/>
            </a:lvl3pPr>
            <a:lvl4pPr>
              <a:spcBef>
                <a:spcPts val="800"/>
              </a:spcBef>
              <a:defRPr sz="2200"/>
            </a:lvl4pPr>
            <a:lvl5pPr>
              <a:spcBef>
                <a:spcPts val="800"/>
              </a:spcBef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Second main line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0196" y="76201"/>
            <a:ext cx="856520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75945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6C878-1A61-1D40-8C94-88B875F76C97}" type="datetime1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7AF70-5002-B24C-BAA9-0C2EC79E2C37}" type="datetime1">
              <a:rPr lang="en-US" smtClean="0"/>
              <a:t>3/11/18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44EB9-203A-2649-A5DC-C807C557D821}" type="datetime1">
              <a:rPr lang="en-US" smtClean="0"/>
              <a:t>3/11/18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7200"/>
            <a:ext cx="685800" cy="76362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68DF-4358-664B-A04B-7A4BE79C5464}" type="datetime1">
              <a:rPr lang="en-US" smtClean="0"/>
              <a:t>3/11/18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0B6B8-460D-9A45-A983-067DAFC8AE2B}" type="datetime1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7AB581CF-9A74-854B-A279-C8C42F61C879}" type="datetime1">
              <a:rPr lang="en-US" smtClean="0"/>
              <a:pPr>
                <a:defRPr/>
              </a:pPr>
              <a:t>3/11/18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495800"/>
            <a:ext cx="7772400" cy="2362200"/>
          </a:xfrm>
        </p:spPr>
        <p:txBody>
          <a:bodyPr>
            <a:normAutofit/>
          </a:bodyPr>
          <a:lstStyle/>
          <a:p>
            <a:r>
              <a:rPr lang="en-US" dirty="0"/>
              <a:t>COS 518: Advanced Computer Systems</a:t>
            </a:r>
            <a:endParaRPr lang="en-US" i="1" dirty="0"/>
          </a:p>
          <a:p>
            <a:r>
              <a:rPr lang="en-US" dirty="0"/>
              <a:t>Lecture 11</a:t>
            </a:r>
          </a:p>
          <a:p>
            <a:endParaRPr lang="en-US" dirty="0"/>
          </a:p>
          <a:p>
            <a:r>
              <a:rPr lang="en-US" dirty="0"/>
              <a:t>Michael Freedman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438861"/>
            <a:ext cx="4040188" cy="639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Tuple-by-Tuple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319253"/>
            <a:ext cx="4040188" cy="3951288"/>
          </a:xfrm>
        </p:spPr>
        <p:txBody>
          <a:bodyPr/>
          <a:lstStyle/>
          <a:p>
            <a:pPr marL="400050" lvl="2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input</a:t>
            </a:r>
            <a:r>
              <a:rPr lang="en-US" sz="2800" b="1" dirty="0"/>
              <a:t> </a:t>
            </a:r>
            <a:r>
              <a:rPr lang="en-US" sz="2800" b="1" dirty="0">
                <a:sym typeface="Wingdings"/>
              </a:rPr>
              <a:t>← </a:t>
            </a:r>
            <a:r>
              <a:rPr lang="en-US" sz="2800" b="1" dirty="0"/>
              <a:t>read</a:t>
            </a:r>
            <a:r>
              <a:rPr lang="en-US" sz="2800" dirty="0"/>
              <a:t> </a:t>
            </a:r>
          </a:p>
          <a:p>
            <a:pPr marL="400050" lvl="2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if (input &gt; threshold)  {  		</a:t>
            </a:r>
            <a:r>
              <a:rPr lang="en-US" sz="2800" b="1" dirty="0"/>
              <a:t>emit </a:t>
            </a:r>
            <a:r>
              <a:rPr lang="en-US" sz="2800" dirty="0"/>
              <a:t>input </a:t>
            </a:r>
          </a:p>
          <a:p>
            <a:pPr marL="400050" lvl="2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}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5025" y="1438861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Micro-batch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548773" y="2319253"/>
            <a:ext cx="4498975" cy="3951288"/>
          </a:xfrm>
        </p:spPr>
        <p:txBody>
          <a:bodyPr>
            <a:noAutofit/>
          </a:bodyPr>
          <a:lstStyle/>
          <a:p>
            <a:pPr marL="402336" lvl="3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inputs</a:t>
            </a:r>
            <a:r>
              <a:rPr lang="en-US" sz="2800" b="1" dirty="0"/>
              <a:t> </a:t>
            </a:r>
            <a:r>
              <a:rPr lang="en-US" sz="2800" b="1" dirty="0">
                <a:sym typeface="Wingdings"/>
              </a:rPr>
              <a:t>← </a:t>
            </a:r>
            <a:r>
              <a:rPr lang="en-US" sz="2800" b="1" dirty="0"/>
              <a:t>read</a:t>
            </a:r>
            <a:r>
              <a:rPr lang="en-US" sz="2800" dirty="0"/>
              <a:t> </a:t>
            </a:r>
          </a:p>
          <a:p>
            <a:pPr marL="402336" lvl="3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out = []</a:t>
            </a:r>
          </a:p>
          <a:p>
            <a:pPr marL="402336" lvl="3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for input in inputs {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		if (input &gt; threshold) {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			</a:t>
            </a:r>
            <a:r>
              <a:rPr lang="en-US" sz="2800" dirty="0" err="1"/>
              <a:t>out.append</a:t>
            </a:r>
            <a:r>
              <a:rPr lang="en-US" sz="2800" dirty="0"/>
              <a:t>(input)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		}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dirty="0"/>
              <a:t>}</a:t>
            </a:r>
          </a:p>
          <a:p>
            <a:pPr marL="40005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800" b="1" dirty="0"/>
              <a:t>emit </a:t>
            </a:r>
            <a:r>
              <a:rPr lang="en-US" sz="2800" dirty="0"/>
              <a:t>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929D7-7AD0-024D-8F69-58F7A677FF7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565204" cy="1066800"/>
          </a:xfrm>
        </p:spPr>
        <p:txBody>
          <a:bodyPr/>
          <a:lstStyle/>
          <a:p>
            <a:r>
              <a:rPr lang="en-US" sz="4400" dirty="0"/>
              <a:t>Scale “up”</a:t>
            </a:r>
          </a:p>
        </p:txBody>
      </p:sp>
    </p:spTree>
    <p:extLst>
      <p:ext uri="{BB962C8B-B14F-4D97-AF65-F5344CB8AC3E}">
        <p14:creationId xmlns:p14="http://schemas.microsoft.com/office/powerpoint/2010/main" val="291817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438861"/>
            <a:ext cx="4040188" cy="639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Tuple-by-Tuple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319253"/>
            <a:ext cx="4040188" cy="1458663"/>
          </a:xfrm>
        </p:spPr>
        <p:txBody>
          <a:bodyPr/>
          <a:lstStyle/>
          <a:p>
            <a:pPr marL="400050" lvl="2" indent="0">
              <a:spcBef>
                <a:spcPts val="2400"/>
              </a:spcBef>
              <a:spcAft>
                <a:spcPts val="800"/>
              </a:spcAft>
              <a:buNone/>
            </a:pPr>
            <a:r>
              <a:rPr lang="en-US" sz="2800" dirty="0"/>
              <a:t>Lower Latency</a:t>
            </a:r>
          </a:p>
          <a:p>
            <a:pPr marL="400050" lvl="2" indent="0">
              <a:spcBef>
                <a:spcPts val="2400"/>
              </a:spcBef>
              <a:spcAft>
                <a:spcPts val="800"/>
              </a:spcAft>
              <a:buNone/>
            </a:pPr>
            <a:r>
              <a:rPr lang="en-US" sz="2800" dirty="0"/>
              <a:t>Lower Throughput</a:t>
            </a:r>
          </a:p>
          <a:p>
            <a:pPr>
              <a:spcBef>
                <a:spcPts val="2400"/>
              </a:spcBef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5025" y="1438861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Micro-batch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548773" y="2319253"/>
            <a:ext cx="4498975" cy="1458663"/>
          </a:xfrm>
        </p:spPr>
        <p:txBody>
          <a:bodyPr>
            <a:noAutofit/>
          </a:bodyPr>
          <a:lstStyle/>
          <a:p>
            <a:pPr marL="402336" lvl="3" indent="0">
              <a:spcBef>
                <a:spcPts val="2400"/>
              </a:spcBef>
              <a:spcAft>
                <a:spcPts val="800"/>
              </a:spcAft>
              <a:buNone/>
            </a:pPr>
            <a:r>
              <a:rPr lang="en-US" sz="2800" dirty="0"/>
              <a:t>Higher Latency</a:t>
            </a:r>
          </a:p>
          <a:p>
            <a:pPr marL="400050" lvl="1" indent="0">
              <a:spcBef>
                <a:spcPts val="2400"/>
              </a:spcBef>
              <a:spcAft>
                <a:spcPts val="800"/>
              </a:spcAft>
              <a:buNone/>
            </a:pPr>
            <a:r>
              <a:rPr lang="en-US" sz="2800" dirty="0"/>
              <a:t>Higher Throughput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929D7-7AD0-024D-8F69-58F7A677FF7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565204" cy="1066800"/>
          </a:xfrm>
        </p:spPr>
        <p:txBody>
          <a:bodyPr/>
          <a:lstStyle/>
          <a:p>
            <a:r>
              <a:rPr lang="en-US" sz="4400" dirty="0"/>
              <a:t>Scale “up”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270335" y="4075690"/>
            <a:ext cx="8556876" cy="187692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3800"/>
              </a:lnSpc>
            </a:pPr>
            <a:r>
              <a:rPr lang="en-US" sz="2600" dirty="0">
                <a:solidFill>
                  <a:schemeClr val="tx1"/>
                </a:solidFill>
                <a:latin typeface="+mn-lt"/>
              </a:rPr>
              <a:t>Why?  </a:t>
            </a:r>
            <a:r>
              <a:rPr lang="en-US" sz="2600" b="0" dirty="0">
                <a:solidFill>
                  <a:schemeClr val="tx1"/>
                </a:solidFill>
                <a:latin typeface="+mn-lt"/>
              </a:rPr>
              <a:t>Each read/write is an system call into kernel.  More cycles performing kernel/application transitions (context switches), less actually spent processing data.</a:t>
            </a:r>
          </a:p>
        </p:txBody>
      </p:sp>
    </p:spTree>
    <p:extLst>
      <p:ext uri="{BB962C8B-B14F-4D97-AF65-F5344CB8AC3E}">
        <p14:creationId xmlns:p14="http://schemas.microsoft.com/office/powerpoint/2010/main" val="8727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Scale “out”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350196" y="1756530"/>
            <a:ext cx="8377586" cy="1553804"/>
            <a:chOff x="350196" y="1756530"/>
            <a:chExt cx="8377586" cy="1553804"/>
          </a:xfrm>
        </p:grpSpPr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 flipV="1">
              <a:off x="350196" y="2181648"/>
              <a:ext cx="3383280" cy="1097280"/>
            </a:xfrm>
            <a:prstGeom prst="straightConnector1">
              <a:avLst/>
            </a:prstGeom>
            <a:ln>
              <a:prstDash val="solid"/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 noChangeAspect="1"/>
            </p:cNvCxnSpPr>
            <p:nvPr/>
          </p:nvCxnSpPr>
          <p:spPr>
            <a:xfrm flipV="1">
              <a:off x="5344502" y="2374151"/>
              <a:ext cx="3383280" cy="1"/>
            </a:xfrm>
            <a:prstGeom prst="straightConnector1">
              <a:avLst/>
            </a:prstGeom>
            <a:ln>
              <a:prstDash val="solid"/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3907328" y="1756530"/>
              <a:ext cx="1227222" cy="12352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155106" y="2756249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78342" y="2567923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2401578" y="2379597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24814" y="2191271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531870" y="2944574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6169867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6793103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7416339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8039574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5546631" y="2191271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86288" y="4519236"/>
            <a:ext cx="8378791" cy="1618647"/>
            <a:chOff x="386288" y="4519236"/>
            <a:chExt cx="8378791" cy="1618647"/>
          </a:xfrm>
        </p:grpSpPr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>
              <a:off x="386288" y="4607217"/>
              <a:ext cx="3355848" cy="1097280"/>
            </a:xfrm>
            <a:prstGeom prst="straightConnector1">
              <a:avLst/>
            </a:prstGeom>
            <a:ln>
              <a:prstDash val="solid"/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 noChangeAspect="1"/>
            </p:cNvCxnSpPr>
            <p:nvPr/>
          </p:nvCxnSpPr>
          <p:spPr>
            <a:xfrm flipV="1">
              <a:off x="5381799" y="5520262"/>
              <a:ext cx="3383280" cy="1"/>
            </a:xfrm>
            <a:prstGeom prst="straightConnector1">
              <a:avLst/>
            </a:prstGeom>
            <a:ln>
              <a:prstDash val="solid"/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907328" y="4902641"/>
              <a:ext cx="1227222" cy="12352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92403" y="4723773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815639" y="4928310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438875" y="5132847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062111" y="5337382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69167" y="4519236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207164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6830400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453636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076871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5583928" y="5337382"/>
              <a:ext cx="365760" cy="3657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cxnSp>
        <p:nvCxnSpPr>
          <p:cNvPr id="46" name="Straight Arrow Connector 45"/>
          <p:cNvCxnSpPr>
            <a:cxnSpLocks noChangeAspect="1"/>
          </p:cNvCxnSpPr>
          <p:nvPr/>
        </p:nvCxnSpPr>
        <p:spPr>
          <a:xfrm flipV="1">
            <a:off x="376666" y="3927955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</p:cNvCxnSpPr>
          <p:nvPr/>
        </p:nvCxnSpPr>
        <p:spPr>
          <a:xfrm flipV="1">
            <a:off x="5370972" y="3927955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>
            <a:spLocks noChangeAspect="1"/>
          </p:cNvSpPr>
          <p:nvPr/>
        </p:nvSpPr>
        <p:spPr>
          <a:xfrm>
            <a:off x="3907328" y="3310334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1576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804812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2428048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3051284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58340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196337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819573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442809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8066044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573101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80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350196" y="2181648"/>
            <a:ext cx="3383280" cy="109728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93804" cy="1066800"/>
          </a:xfrm>
        </p:spPr>
        <p:txBody>
          <a:bodyPr/>
          <a:lstStyle/>
          <a:p>
            <a:r>
              <a:rPr lang="en-US" sz="3600" dirty="0"/>
              <a:t>Stateless operations: trivially parallelized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907328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75624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567923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37959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94457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169867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386288" y="4607217"/>
            <a:ext cx="3355848" cy="109728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Aspect="1"/>
          </p:cNvCxnSpPr>
          <p:nvPr/>
        </p:nvCxnSpPr>
        <p:spPr>
          <a:xfrm flipV="1">
            <a:off x="5381799" y="5520262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ChangeAspect="1"/>
          </p:cNvSpPr>
          <p:nvPr/>
        </p:nvSpPr>
        <p:spPr>
          <a:xfrm>
            <a:off x="3907328" y="4902641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192403" y="4723773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815639" y="492831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438875" y="513284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062111" y="533738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569167" y="451923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207164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6830400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453636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8076871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5583928" y="5337382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6" name="Straight Arrow Connector 45"/>
          <p:cNvCxnSpPr>
            <a:cxnSpLocks noChangeAspect="1"/>
          </p:cNvCxnSpPr>
          <p:nvPr/>
        </p:nvCxnSpPr>
        <p:spPr>
          <a:xfrm flipV="1">
            <a:off x="376666" y="3927955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</p:cNvCxnSpPr>
          <p:nvPr/>
        </p:nvCxnSpPr>
        <p:spPr>
          <a:xfrm flipV="1">
            <a:off x="5370972" y="3927955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>
            <a:spLocks noChangeAspect="1"/>
          </p:cNvSpPr>
          <p:nvPr/>
        </p:nvSpPr>
        <p:spPr>
          <a:xfrm>
            <a:off x="3907328" y="3310334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1576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804812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2428048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3051284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58340" y="374507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196337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819573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442809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8066044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573101" y="3745075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4062518" y="2236991"/>
            <a:ext cx="954140" cy="274320"/>
            <a:chOff x="1960017" y="7942245"/>
            <a:chExt cx="954140" cy="274320"/>
          </a:xfrm>
        </p:grpSpPr>
        <p:sp>
          <p:nvSpPr>
            <p:cNvPr id="66" name="Rectangle 65"/>
            <p:cNvSpPr>
              <a:spLocks noChangeAspect="1"/>
            </p:cNvSpPr>
            <p:nvPr/>
          </p:nvSpPr>
          <p:spPr>
            <a:xfrm>
              <a:off x="1960017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2641618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062518" y="3790795"/>
            <a:ext cx="954140" cy="274320"/>
            <a:chOff x="1960017" y="7942245"/>
            <a:chExt cx="954140" cy="27432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960017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0" name="Rectangle 99"/>
            <p:cNvSpPr>
              <a:spLocks noChangeAspect="1"/>
            </p:cNvSpPr>
            <p:nvPr/>
          </p:nvSpPr>
          <p:spPr>
            <a:xfrm>
              <a:off x="2641618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045434" y="5383102"/>
            <a:ext cx="954140" cy="274320"/>
            <a:chOff x="1960017" y="7942245"/>
            <a:chExt cx="954140" cy="274320"/>
          </a:xfrm>
        </p:grpSpPr>
        <p:sp>
          <p:nvSpPr>
            <p:cNvPr id="104" name="Rectangle 103"/>
            <p:cNvSpPr>
              <a:spLocks noChangeAspect="1"/>
            </p:cNvSpPr>
            <p:nvPr/>
          </p:nvSpPr>
          <p:spPr>
            <a:xfrm>
              <a:off x="1960017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5" name="Rectangle 104"/>
            <p:cNvSpPr>
              <a:spLocks noChangeAspect="1"/>
            </p:cNvSpPr>
            <p:nvPr/>
          </p:nvSpPr>
          <p:spPr>
            <a:xfrm>
              <a:off x="2641618" y="7942245"/>
              <a:ext cx="272539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11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Aggregations:</a:t>
            </a:r>
          </a:p>
          <a:p>
            <a:pPr lvl="1"/>
            <a:r>
              <a:rPr lang="en-US" dirty="0"/>
              <a:t>Need to join results across parallel computations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complicates parallelization</a:t>
            </a:r>
          </a:p>
        </p:txBody>
      </p:sp>
      <p:cxnSp>
        <p:nvCxnSpPr>
          <p:cNvPr id="6" name="Straight Arrow Connector 5"/>
          <p:cNvCxnSpPr>
            <a:cxnSpLocks noChangeAspect="1"/>
          </p:cNvCxnSpPr>
          <p:nvPr/>
        </p:nvCxnSpPr>
        <p:spPr>
          <a:xfrm>
            <a:off x="871975" y="4585796"/>
            <a:ext cx="1078029" cy="13373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157198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Avg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950004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CtoF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364392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400" b="0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10" name="Straight Arrow Connector 9"/>
          <p:cNvCxnSpPr>
            <a:cxnSpLocks noChangeAspect="1"/>
            <a:endCxn id="9" idx="1"/>
          </p:cNvCxnSpPr>
          <p:nvPr/>
        </p:nvCxnSpPr>
        <p:spPr>
          <a:xfrm>
            <a:off x="3177226" y="4599169"/>
            <a:ext cx="979972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9" idx="3"/>
          </p:cNvCxnSpPr>
          <p:nvPr/>
        </p:nvCxnSpPr>
        <p:spPr>
          <a:xfrm>
            <a:off x="5384420" y="4599169"/>
            <a:ext cx="979972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9" idx="3"/>
          </p:cNvCxnSpPr>
          <p:nvPr/>
        </p:nvCxnSpPr>
        <p:spPr>
          <a:xfrm flipV="1">
            <a:off x="7591614" y="4585795"/>
            <a:ext cx="914400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95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1"/>
            <a:ext cx="8565204" cy="1505750"/>
          </a:xfrm>
        </p:spPr>
        <p:txBody>
          <a:bodyPr/>
          <a:lstStyle/>
          <a:p>
            <a:r>
              <a:rPr lang="en-US" dirty="0"/>
              <a:t>Aggregations:</a:t>
            </a:r>
          </a:p>
          <a:p>
            <a:pPr lvl="1"/>
            <a:r>
              <a:rPr lang="en-US" dirty="0"/>
              <a:t>Need to join results across parallel computations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complicates parallelization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69779" y="4592483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149185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Avg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421766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cxnSpLocks noChangeAspect="1"/>
            <a:stCxn id="28" idx="3"/>
            <a:endCxn id="7" idx="1"/>
          </p:cNvCxnSpPr>
          <p:nvPr/>
        </p:nvCxnSpPr>
        <p:spPr>
          <a:xfrm>
            <a:off x="3268311" y="4599169"/>
            <a:ext cx="880874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7" idx="3"/>
            <a:endCxn id="30" idx="1"/>
          </p:cNvCxnSpPr>
          <p:nvPr/>
        </p:nvCxnSpPr>
        <p:spPr>
          <a:xfrm>
            <a:off x="5376407" y="4599169"/>
            <a:ext cx="1235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452969" y="4592482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spect="1"/>
          </p:cNvSpPr>
          <p:nvPr/>
        </p:nvSpPr>
        <p:spPr>
          <a:xfrm>
            <a:off x="142176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1421766" y="54808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661198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6611986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6611986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34" name="Straight Arrow Connector 33"/>
          <p:cNvCxnSpPr>
            <a:cxnSpLocks noChangeAspect="1"/>
            <a:stCxn id="7" idx="3"/>
            <a:endCxn id="32" idx="1"/>
          </p:cNvCxnSpPr>
          <p:nvPr/>
        </p:nvCxnSpPr>
        <p:spPr>
          <a:xfrm flipV="1">
            <a:off x="5376407" y="3329438"/>
            <a:ext cx="1235579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Aspect="1"/>
            <a:stCxn id="7" idx="3"/>
            <a:endCxn id="31" idx="1"/>
          </p:cNvCxnSpPr>
          <p:nvPr/>
        </p:nvCxnSpPr>
        <p:spPr>
          <a:xfrm>
            <a:off x="5376407" y="4599169"/>
            <a:ext cx="1235579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7451953" y="5887514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7451953" y="3297450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7" idx="1"/>
          </p:cNvCxnSpPr>
          <p:nvPr/>
        </p:nvCxnSpPr>
        <p:spPr>
          <a:xfrm flipV="1">
            <a:off x="3268311" y="4599169"/>
            <a:ext cx="880874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7" idx="1"/>
          </p:cNvCxnSpPr>
          <p:nvPr/>
        </p:nvCxnSpPr>
        <p:spPr>
          <a:xfrm>
            <a:off x="3268311" y="3329438"/>
            <a:ext cx="880874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>
            <a:off x="469779" y="5907945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469779" y="3341358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  <a:stCxn id="8" idx="3"/>
            <a:endCxn id="27" idx="1"/>
          </p:cNvCxnSpPr>
          <p:nvPr/>
        </p:nvCxnSpPr>
        <p:spPr>
          <a:xfrm>
            <a:off x="2244726" y="3329438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 noChangeAspect="1"/>
          </p:cNvCxnSpPr>
          <p:nvPr/>
        </p:nvCxnSpPr>
        <p:spPr>
          <a:xfrm>
            <a:off x="2246614" y="4588742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 noChangeAspect="1"/>
          </p:cNvCxnSpPr>
          <p:nvPr/>
        </p:nvCxnSpPr>
        <p:spPr>
          <a:xfrm>
            <a:off x="2256049" y="5912215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35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1"/>
            <a:ext cx="8565204" cy="1505750"/>
          </a:xfrm>
        </p:spPr>
        <p:txBody>
          <a:bodyPr/>
          <a:lstStyle/>
          <a:p>
            <a:r>
              <a:rPr lang="en-US" dirty="0"/>
              <a:t>Aggregations:</a:t>
            </a:r>
          </a:p>
          <a:p>
            <a:pPr lvl="1"/>
            <a:r>
              <a:rPr lang="en-US" dirty="0"/>
              <a:t>Need to join results across parallel computations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83947"/>
            <a:ext cx="8793804" cy="1066800"/>
          </a:xfrm>
        </p:spPr>
        <p:txBody>
          <a:bodyPr/>
          <a:lstStyle/>
          <a:p>
            <a:r>
              <a:rPr lang="en-US" sz="3600" dirty="0"/>
              <a:t>Parallelization complicates fault-tolerance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69779" y="4592483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149185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Avg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421766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cxnSpLocks noChangeAspect="1"/>
            <a:stCxn id="28" idx="3"/>
            <a:endCxn id="7" idx="1"/>
          </p:cNvCxnSpPr>
          <p:nvPr/>
        </p:nvCxnSpPr>
        <p:spPr>
          <a:xfrm>
            <a:off x="3268311" y="4599169"/>
            <a:ext cx="880874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7" idx="3"/>
            <a:endCxn id="30" idx="1"/>
          </p:cNvCxnSpPr>
          <p:nvPr/>
        </p:nvCxnSpPr>
        <p:spPr>
          <a:xfrm>
            <a:off x="5376407" y="4599169"/>
            <a:ext cx="1235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452969" y="4592482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spect="1"/>
          </p:cNvSpPr>
          <p:nvPr/>
        </p:nvSpPr>
        <p:spPr>
          <a:xfrm>
            <a:off x="142176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1421766" y="54808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CtoF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</a:rPr>
              <a:t>Cnt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661198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6611986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6611986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34" name="Straight Arrow Connector 33"/>
          <p:cNvCxnSpPr>
            <a:cxnSpLocks noChangeAspect="1"/>
            <a:stCxn id="7" idx="3"/>
            <a:endCxn id="32" idx="1"/>
          </p:cNvCxnSpPr>
          <p:nvPr/>
        </p:nvCxnSpPr>
        <p:spPr>
          <a:xfrm flipV="1">
            <a:off x="5376407" y="3329438"/>
            <a:ext cx="1235579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Aspect="1"/>
            <a:stCxn id="7" idx="3"/>
            <a:endCxn id="31" idx="1"/>
          </p:cNvCxnSpPr>
          <p:nvPr/>
        </p:nvCxnSpPr>
        <p:spPr>
          <a:xfrm>
            <a:off x="5376407" y="4599169"/>
            <a:ext cx="1235579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7451953" y="5887514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7451953" y="3297450"/>
            <a:ext cx="723922" cy="13374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7" idx="1"/>
          </p:cNvCxnSpPr>
          <p:nvPr/>
        </p:nvCxnSpPr>
        <p:spPr>
          <a:xfrm flipV="1">
            <a:off x="3268311" y="4599169"/>
            <a:ext cx="880874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7" idx="1"/>
          </p:cNvCxnSpPr>
          <p:nvPr/>
        </p:nvCxnSpPr>
        <p:spPr>
          <a:xfrm>
            <a:off x="3268311" y="3329438"/>
            <a:ext cx="880874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>
            <a:off x="469779" y="5907945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469779" y="3341358"/>
            <a:ext cx="91440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  <a:stCxn id="8" idx="3"/>
            <a:endCxn id="27" idx="1"/>
          </p:cNvCxnSpPr>
          <p:nvPr/>
        </p:nvCxnSpPr>
        <p:spPr>
          <a:xfrm>
            <a:off x="2244726" y="3329438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 noChangeAspect="1"/>
          </p:cNvCxnSpPr>
          <p:nvPr/>
        </p:nvCxnSpPr>
        <p:spPr>
          <a:xfrm>
            <a:off x="2246614" y="4588742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 noChangeAspect="1"/>
          </p:cNvCxnSpPr>
          <p:nvPr/>
        </p:nvCxnSpPr>
        <p:spPr>
          <a:xfrm>
            <a:off x="2256049" y="5912215"/>
            <a:ext cx="200625" cy="0"/>
          </a:xfrm>
          <a:prstGeom prst="straightConnector1">
            <a:avLst/>
          </a:prstGeom>
          <a:ln>
            <a:prstDash val="solid"/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Lightning Bolt 4"/>
          <p:cNvSpPr/>
          <p:nvPr/>
        </p:nvSpPr>
        <p:spPr>
          <a:xfrm>
            <a:off x="2687227" y="2632653"/>
            <a:ext cx="880874" cy="870857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4653" y="4005521"/>
            <a:ext cx="422285" cy="41707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80985" y="5344468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- blocks -</a:t>
            </a:r>
          </a:p>
        </p:txBody>
      </p:sp>
    </p:spTree>
    <p:extLst>
      <p:ext uri="{BB962C8B-B14F-4D97-AF65-F5344CB8AC3E}">
        <p14:creationId xmlns:p14="http://schemas.microsoft.com/office/powerpoint/2010/main" val="32646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8D88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1"/>
            <a:ext cx="8565204" cy="1505750"/>
          </a:xfrm>
        </p:spPr>
        <p:txBody>
          <a:bodyPr/>
          <a:lstStyle/>
          <a:p>
            <a:r>
              <a:rPr lang="en-US" dirty="0"/>
              <a:t>Compute trending keywords</a:t>
            </a:r>
          </a:p>
          <a:p>
            <a:pPr lvl="1"/>
            <a:r>
              <a:rPr lang="en-US" dirty="0"/>
              <a:t>E.g.,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parallelize joins</a:t>
            </a:r>
          </a:p>
        </p:txBody>
      </p:sp>
      <p:cxnSp>
        <p:nvCxnSpPr>
          <p:cNvPr id="6" name="Straight Arrow Connector 5"/>
          <p:cNvCxnSpPr>
            <a:cxnSpLocks/>
            <a:endCxn id="28" idx="1"/>
          </p:cNvCxnSpPr>
          <p:nvPr/>
        </p:nvCxnSpPr>
        <p:spPr>
          <a:xfrm>
            <a:off x="469779" y="4592484"/>
            <a:ext cx="1975572" cy="668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149185" y="3981548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3600" b="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10" name="Straight Arrow Connector 9"/>
          <p:cNvCxnSpPr>
            <a:cxnSpLocks noChangeAspect="1"/>
            <a:stCxn id="28" idx="3"/>
            <a:endCxn id="7" idx="1"/>
          </p:cNvCxnSpPr>
          <p:nvPr/>
        </p:nvCxnSpPr>
        <p:spPr>
          <a:xfrm>
            <a:off x="3268311" y="4599169"/>
            <a:ext cx="880874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7" idx="3"/>
            <a:endCxn id="30" idx="1"/>
          </p:cNvCxnSpPr>
          <p:nvPr/>
        </p:nvCxnSpPr>
        <p:spPr>
          <a:xfrm>
            <a:off x="5376407" y="4599169"/>
            <a:ext cx="7783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6154786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7451325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41" name="Straight Arrow Connector 40"/>
          <p:cNvCxnSpPr>
            <a:cxnSpLocks noChangeAspect="1"/>
            <a:stCxn id="30" idx="3"/>
            <a:endCxn id="31" idx="1"/>
          </p:cNvCxnSpPr>
          <p:nvPr/>
        </p:nvCxnSpPr>
        <p:spPr>
          <a:xfrm>
            <a:off x="6977746" y="4599169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31" idx="3"/>
          </p:cNvCxnSpPr>
          <p:nvPr/>
        </p:nvCxnSpPr>
        <p:spPr>
          <a:xfrm>
            <a:off x="8274285" y="4599169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7" idx="1"/>
          </p:cNvCxnSpPr>
          <p:nvPr/>
        </p:nvCxnSpPr>
        <p:spPr>
          <a:xfrm flipV="1">
            <a:off x="3268311" y="4599169"/>
            <a:ext cx="880874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7" idx="1"/>
          </p:cNvCxnSpPr>
          <p:nvPr/>
        </p:nvCxnSpPr>
        <p:spPr>
          <a:xfrm>
            <a:off x="3268311" y="3329438"/>
            <a:ext cx="880874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469779" y="5900888"/>
            <a:ext cx="1975572" cy="705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endCxn id="27" idx="1"/>
          </p:cNvCxnSpPr>
          <p:nvPr/>
        </p:nvCxnSpPr>
        <p:spPr>
          <a:xfrm flipV="1">
            <a:off x="469779" y="3329438"/>
            <a:ext cx="1975572" cy="1192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0985" y="5344468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- blocks 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855" y="272883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portion tweets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5" y="4026057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855" y="533946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6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parallelize joins</a:t>
            </a:r>
          </a:p>
        </p:txBody>
      </p:sp>
      <p:cxnSp>
        <p:nvCxnSpPr>
          <p:cNvPr id="6" name="Straight Arrow Connector 5"/>
          <p:cNvCxnSpPr>
            <a:cxnSpLocks/>
            <a:endCxn id="28" idx="1"/>
          </p:cNvCxnSpPr>
          <p:nvPr/>
        </p:nvCxnSpPr>
        <p:spPr>
          <a:xfrm>
            <a:off x="469779" y="4592484"/>
            <a:ext cx="1975572" cy="668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 noChangeAspect="1"/>
            <a:stCxn id="28" idx="3"/>
            <a:endCxn id="25" idx="1"/>
          </p:cNvCxnSpPr>
          <p:nvPr/>
        </p:nvCxnSpPr>
        <p:spPr>
          <a:xfrm>
            <a:off x="3268311" y="4599169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25" idx="3"/>
            <a:endCxn id="30" idx="1"/>
          </p:cNvCxnSpPr>
          <p:nvPr/>
        </p:nvCxnSpPr>
        <p:spPr>
          <a:xfrm>
            <a:off x="5528911" y="4599169"/>
            <a:ext cx="416926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7129889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41" name="Straight Arrow Connector 40"/>
          <p:cNvCxnSpPr>
            <a:cxnSpLocks noChangeAspect="1"/>
            <a:endCxn id="31" idx="1"/>
          </p:cNvCxnSpPr>
          <p:nvPr/>
        </p:nvCxnSpPr>
        <p:spPr>
          <a:xfrm>
            <a:off x="6647546" y="4599169"/>
            <a:ext cx="482343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31" idx="3"/>
          </p:cNvCxnSpPr>
          <p:nvPr/>
        </p:nvCxnSpPr>
        <p:spPr>
          <a:xfrm>
            <a:off x="7952849" y="4599169"/>
            <a:ext cx="715158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24" idx="1"/>
          </p:cNvCxnSpPr>
          <p:nvPr/>
        </p:nvCxnSpPr>
        <p:spPr>
          <a:xfrm flipV="1">
            <a:off x="3268311" y="3329438"/>
            <a:ext cx="1437640" cy="2558076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24" idx="1"/>
          </p:cNvCxnSpPr>
          <p:nvPr/>
        </p:nvCxnSpPr>
        <p:spPr>
          <a:xfrm>
            <a:off x="3268311" y="3329438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469779" y="5900888"/>
            <a:ext cx="1975572" cy="705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endCxn id="27" idx="1"/>
          </p:cNvCxnSpPr>
          <p:nvPr/>
        </p:nvCxnSpPr>
        <p:spPr>
          <a:xfrm flipV="1">
            <a:off x="469779" y="3329438"/>
            <a:ext cx="1975572" cy="1192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855" y="272883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portion tweets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5" y="4026057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855" y="533946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47059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47059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47059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32" name="Straight Arrow Connector 31"/>
          <p:cNvCxnSpPr>
            <a:cxnSpLocks noChangeAspect="1"/>
            <a:stCxn id="27" idx="3"/>
            <a:endCxn id="25" idx="1"/>
          </p:cNvCxnSpPr>
          <p:nvPr/>
        </p:nvCxnSpPr>
        <p:spPr>
          <a:xfrm>
            <a:off x="3268311" y="3329438"/>
            <a:ext cx="1437640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 noChangeAspect="1"/>
            <a:stCxn id="27" idx="3"/>
            <a:endCxn id="26" idx="1"/>
          </p:cNvCxnSpPr>
          <p:nvPr/>
        </p:nvCxnSpPr>
        <p:spPr>
          <a:xfrm>
            <a:off x="3268311" y="3329438"/>
            <a:ext cx="1437640" cy="2558076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  <a:stCxn id="28" idx="3"/>
            <a:endCxn id="24" idx="1"/>
          </p:cNvCxnSpPr>
          <p:nvPr/>
        </p:nvCxnSpPr>
        <p:spPr>
          <a:xfrm flipV="1">
            <a:off x="3268311" y="3329438"/>
            <a:ext cx="1437640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 noChangeAspect="1"/>
            <a:stCxn id="28" idx="3"/>
            <a:endCxn id="26" idx="1"/>
          </p:cNvCxnSpPr>
          <p:nvPr/>
        </p:nvCxnSpPr>
        <p:spPr>
          <a:xfrm>
            <a:off x="3268311" y="4599169"/>
            <a:ext cx="1437640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 noChangeAspect="1"/>
            <a:stCxn id="29" idx="3"/>
            <a:endCxn id="25" idx="1"/>
          </p:cNvCxnSpPr>
          <p:nvPr/>
        </p:nvCxnSpPr>
        <p:spPr>
          <a:xfrm flipV="1">
            <a:off x="3268311" y="4599169"/>
            <a:ext cx="1437640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 noChangeAspect="1"/>
            <a:stCxn id="29" idx="3"/>
            <a:endCxn id="26" idx="1"/>
          </p:cNvCxnSpPr>
          <p:nvPr/>
        </p:nvCxnSpPr>
        <p:spPr>
          <a:xfrm>
            <a:off x="3268311" y="5887514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spect="1"/>
          </p:cNvSpPr>
          <p:nvPr/>
        </p:nvSpPr>
        <p:spPr>
          <a:xfrm>
            <a:off x="7129889" y="5467956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53" name="Straight Arrow Connector 52"/>
          <p:cNvCxnSpPr>
            <a:cxnSpLocks noChangeAspect="1"/>
            <a:stCxn id="26" idx="3"/>
            <a:endCxn id="56" idx="1"/>
          </p:cNvCxnSpPr>
          <p:nvPr/>
        </p:nvCxnSpPr>
        <p:spPr>
          <a:xfrm flipV="1">
            <a:off x="5528911" y="5879436"/>
            <a:ext cx="416926" cy="807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 noChangeAspect="1"/>
          </p:cNvCxnSpPr>
          <p:nvPr/>
        </p:nvCxnSpPr>
        <p:spPr>
          <a:xfrm>
            <a:off x="6694719" y="5879436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7991258" y="5879436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>
            <a:spLocks noChangeAspect="1"/>
          </p:cNvSpPr>
          <p:nvPr/>
        </p:nvSpPr>
        <p:spPr>
          <a:xfrm>
            <a:off x="7129889" y="29124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62" name="Straight Arrow Connector 61"/>
          <p:cNvCxnSpPr>
            <a:cxnSpLocks noChangeAspect="1"/>
            <a:stCxn id="24" idx="3"/>
            <a:endCxn id="63" idx="1"/>
          </p:cNvCxnSpPr>
          <p:nvPr/>
        </p:nvCxnSpPr>
        <p:spPr>
          <a:xfrm flipV="1">
            <a:off x="5528911" y="3323929"/>
            <a:ext cx="416926" cy="5509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 noChangeAspect="1"/>
          </p:cNvCxnSpPr>
          <p:nvPr/>
        </p:nvCxnSpPr>
        <p:spPr>
          <a:xfrm>
            <a:off x="6643302" y="3323929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>
            <a:off x="7939841" y="3323929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>
            <a:spLocks noChangeAspect="1"/>
          </p:cNvSpPr>
          <p:nvPr/>
        </p:nvSpPr>
        <p:spPr>
          <a:xfrm>
            <a:off x="5945837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5945837" y="5467956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5945837" y="29124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230810" y="1560430"/>
            <a:ext cx="177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Hash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partitioned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tweets</a:t>
            </a:r>
          </a:p>
        </p:txBody>
      </p:sp>
    </p:spTree>
    <p:extLst>
      <p:ext uri="{BB962C8B-B14F-4D97-AF65-F5344CB8AC3E}">
        <p14:creationId xmlns:p14="http://schemas.microsoft.com/office/powerpoint/2010/main" val="295823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51173" y="655320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16215"/>
            <a:ext cx="8773000" cy="1066800"/>
          </a:xfrm>
        </p:spPr>
        <p:txBody>
          <a:bodyPr/>
          <a:lstStyle/>
          <a:p>
            <a:r>
              <a:rPr lang="en-US" sz="3600" dirty="0"/>
              <a:t>Parallelization complicates fault-tolerance</a:t>
            </a:r>
          </a:p>
        </p:txBody>
      </p:sp>
      <p:cxnSp>
        <p:nvCxnSpPr>
          <p:cNvPr id="6" name="Straight Arrow Connector 5"/>
          <p:cNvCxnSpPr>
            <a:cxnSpLocks/>
            <a:endCxn id="28" idx="1"/>
          </p:cNvCxnSpPr>
          <p:nvPr/>
        </p:nvCxnSpPr>
        <p:spPr>
          <a:xfrm>
            <a:off x="469779" y="4592484"/>
            <a:ext cx="1975572" cy="668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 noChangeAspect="1"/>
            <a:stCxn id="28" idx="3"/>
            <a:endCxn id="25" idx="1"/>
          </p:cNvCxnSpPr>
          <p:nvPr/>
        </p:nvCxnSpPr>
        <p:spPr>
          <a:xfrm>
            <a:off x="3268311" y="4599169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  <a:stCxn id="25" idx="3"/>
            <a:endCxn id="30" idx="1"/>
          </p:cNvCxnSpPr>
          <p:nvPr/>
        </p:nvCxnSpPr>
        <p:spPr>
          <a:xfrm>
            <a:off x="5528911" y="4599169"/>
            <a:ext cx="416926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ChangeAspect="1"/>
          </p:cNvSpPr>
          <p:nvPr/>
        </p:nvSpPr>
        <p:spPr>
          <a:xfrm>
            <a:off x="24453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4453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7129889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4453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41" name="Straight Arrow Connector 40"/>
          <p:cNvCxnSpPr>
            <a:cxnSpLocks noChangeAspect="1"/>
            <a:endCxn id="31" idx="1"/>
          </p:cNvCxnSpPr>
          <p:nvPr/>
        </p:nvCxnSpPr>
        <p:spPr>
          <a:xfrm>
            <a:off x="6647546" y="4599169"/>
            <a:ext cx="482343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31" idx="3"/>
          </p:cNvCxnSpPr>
          <p:nvPr/>
        </p:nvCxnSpPr>
        <p:spPr>
          <a:xfrm>
            <a:off x="7952849" y="4599169"/>
            <a:ext cx="715158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 noChangeAspect="1"/>
            <a:stCxn id="29" idx="3"/>
            <a:endCxn id="24" idx="1"/>
          </p:cNvCxnSpPr>
          <p:nvPr/>
        </p:nvCxnSpPr>
        <p:spPr>
          <a:xfrm flipV="1">
            <a:off x="3268311" y="3329438"/>
            <a:ext cx="1437640" cy="2558076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Aspect="1"/>
            <a:stCxn id="27" idx="3"/>
            <a:endCxn id="24" idx="1"/>
          </p:cNvCxnSpPr>
          <p:nvPr/>
        </p:nvCxnSpPr>
        <p:spPr>
          <a:xfrm>
            <a:off x="3268311" y="3329438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469779" y="5900888"/>
            <a:ext cx="1975572" cy="705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endCxn id="27" idx="1"/>
          </p:cNvCxnSpPr>
          <p:nvPr/>
        </p:nvCxnSpPr>
        <p:spPr>
          <a:xfrm flipV="1">
            <a:off x="469779" y="3329438"/>
            <a:ext cx="1975572" cy="1192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855" y="272883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portion tweets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5" y="4026057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855" y="533946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portion tweets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4705951" y="2917958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4705951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4705951" y="5476034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Sum</a:t>
            </a:r>
          </a:p>
          <a:p>
            <a:r>
              <a:rPr lang="en-US" sz="2200" dirty="0">
                <a:solidFill>
                  <a:schemeClr val="tx1"/>
                </a:solidFill>
              </a:rPr>
              <a:t>/ key</a:t>
            </a:r>
          </a:p>
        </p:txBody>
      </p:sp>
      <p:cxnSp>
        <p:nvCxnSpPr>
          <p:cNvPr id="32" name="Straight Arrow Connector 31"/>
          <p:cNvCxnSpPr>
            <a:cxnSpLocks noChangeAspect="1"/>
            <a:stCxn id="27" idx="3"/>
            <a:endCxn id="25" idx="1"/>
          </p:cNvCxnSpPr>
          <p:nvPr/>
        </p:nvCxnSpPr>
        <p:spPr>
          <a:xfrm>
            <a:off x="3268311" y="3329438"/>
            <a:ext cx="1437640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 noChangeAspect="1"/>
            <a:stCxn id="27" idx="3"/>
            <a:endCxn id="26" idx="1"/>
          </p:cNvCxnSpPr>
          <p:nvPr/>
        </p:nvCxnSpPr>
        <p:spPr>
          <a:xfrm>
            <a:off x="3268311" y="3329438"/>
            <a:ext cx="1437640" cy="2558076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  <a:stCxn id="28" idx="3"/>
            <a:endCxn id="24" idx="1"/>
          </p:cNvCxnSpPr>
          <p:nvPr/>
        </p:nvCxnSpPr>
        <p:spPr>
          <a:xfrm flipV="1">
            <a:off x="3268311" y="3329438"/>
            <a:ext cx="1437640" cy="126973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 noChangeAspect="1"/>
            <a:stCxn id="28" idx="3"/>
            <a:endCxn id="26" idx="1"/>
          </p:cNvCxnSpPr>
          <p:nvPr/>
        </p:nvCxnSpPr>
        <p:spPr>
          <a:xfrm>
            <a:off x="3268311" y="4599169"/>
            <a:ext cx="1437640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 noChangeAspect="1"/>
            <a:stCxn id="29" idx="3"/>
            <a:endCxn id="25" idx="1"/>
          </p:cNvCxnSpPr>
          <p:nvPr/>
        </p:nvCxnSpPr>
        <p:spPr>
          <a:xfrm flipV="1">
            <a:off x="3268311" y="4599169"/>
            <a:ext cx="1437640" cy="1288345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 noChangeAspect="1"/>
            <a:stCxn id="29" idx="3"/>
            <a:endCxn id="26" idx="1"/>
          </p:cNvCxnSpPr>
          <p:nvPr/>
        </p:nvCxnSpPr>
        <p:spPr>
          <a:xfrm>
            <a:off x="3268311" y="5887514"/>
            <a:ext cx="1437640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spect="1"/>
          </p:cNvSpPr>
          <p:nvPr/>
        </p:nvSpPr>
        <p:spPr>
          <a:xfrm>
            <a:off x="7129889" y="5467956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53" name="Straight Arrow Connector 52"/>
          <p:cNvCxnSpPr>
            <a:cxnSpLocks noChangeAspect="1"/>
            <a:stCxn id="26" idx="3"/>
            <a:endCxn id="56" idx="1"/>
          </p:cNvCxnSpPr>
          <p:nvPr/>
        </p:nvCxnSpPr>
        <p:spPr>
          <a:xfrm flipV="1">
            <a:off x="5528911" y="5879436"/>
            <a:ext cx="416926" cy="8078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 noChangeAspect="1"/>
          </p:cNvCxnSpPr>
          <p:nvPr/>
        </p:nvCxnSpPr>
        <p:spPr>
          <a:xfrm>
            <a:off x="6694719" y="5879436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7991258" y="5879436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>
            <a:spLocks noChangeAspect="1"/>
          </p:cNvSpPr>
          <p:nvPr/>
        </p:nvSpPr>
        <p:spPr>
          <a:xfrm>
            <a:off x="7129889" y="29124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top-k</a:t>
            </a:r>
          </a:p>
        </p:txBody>
      </p:sp>
      <p:cxnSp>
        <p:nvCxnSpPr>
          <p:cNvPr id="62" name="Straight Arrow Connector 61"/>
          <p:cNvCxnSpPr>
            <a:cxnSpLocks noChangeAspect="1"/>
            <a:stCxn id="24" idx="3"/>
            <a:endCxn id="63" idx="1"/>
          </p:cNvCxnSpPr>
          <p:nvPr/>
        </p:nvCxnSpPr>
        <p:spPr>
          <a:xfrm flipV="1">
            <a:off x="5528911" y="3323929"/>
            <a:ext cx="416926" cy="5509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 noChangeAspect="1"/>
          </p:cNvCxnSpPr>
          <p:nvPr/>
        </p:nvCxnSpPr>
        <p:spPr>
          <a:xfrm>
            <a:off x="6643302" y="3323929"/>
            <a:ext cx="473579" cy="0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>
            <a:off x="7939841" y="3323929"/>
            <a:ext cx="723922" cy="668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>
            <a:spLocks noChangeAspect="1"/>
          </p:cNvSpPr>
          <p:nvPr/>
        </p:nvSpPr>
        <p:spPr>
          <a:xfrm>
            <a:off x="5945837" y="418768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5945837" y="5467956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5945837" y="2912449"/>
            <a:ext cx="822960" cy="8229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230810" y="1560430"/>
            <a:ext cx="177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Hash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partitioned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tweets</a:t>
            </a:r>
          </a:p>
        </p:txBody>
      </p:sp>
      <p:sp>
        <p:nvSpPr>
          <p:cNvPr id="46" name="Lightning Bolt 45"/>
          <p:cNvSpPr/>
          <p:nvPr/>
        </p:nvSpPr>
        <p:spPr>
          <a:xfrm>
            <a:off x="2687227" y="2480253"/>
            <a:ext cx="880874" cy="870857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7816" y="2678030"/>
            <a:ext cx="422285" cy="4170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7816" y="3973918"/>
            <a:ext cx="422285" cy="4170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7816" y="5267725"/>
            <a:ext cx="422285" cy="4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8D88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8D88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8D88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streaming?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648D1EF4-FE36-B847-8065-3084223EE155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data!</a:t>
            </a:r>
          </a:p>
          <a:p>
            <a:r>
              <a:rPr lang="en-US" dirty="0"/>
              <a:t>Fast processing!</a:t>
            </a:r>
          </a:p>
          <a:p>
            <a:r>
              <a:rPr lang="en-US" dirty="0"/>
              <a:t>Lots of data!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5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1829761"/>
            <a:ext cx="7772400" cy="1166478"/>
          </a:xfrm>
        </p:spPr>
        <p:txBody>
          <a:bodyPr/>
          <a:lstStyle/>
          <a:p>
            <a:r>
              <a:rPr lang="en-US" dirty="0"/>
              <a:t>A Tale of Four Frameworks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073" y="3250239"/>
            <a:ext cx="7622328" cy="2667000"/>
          </a:xfrm>
        </p:spPr>
        <p:txBody>
          <a:bodyPr>
            <a:noAutofit/>
          </a:bodyPr>
          <a:lstStyle/>
          <a:p>
            <a:pPr marL="514350" indent="-514350" algn="l">
              <a:spcBef>
                <a:spcPts val="1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Record acknowledgement (Storm)</a:t>
            </a:r>
          </a:p>
          <a:p>
            <a:pPr marL="514350" indent="-514350" algn="l">
              <a:spcBef>
                <a:spcPts val="1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Micro-batches (</a:t>
            </a:r>
            <a:r>
              <a:rPr lang="en-US" sz="2400" dirty="0"/>
              <a:t>Spark Streaming, Storm Trident</a:t>
            </a:r>
            <a:r>
              <a:rPr lang="en-US" sz="2800" dirty="0"/>
              <a:t>)</a:t>
            </a:r>
          </a:p>
          <a:p>
            <a:pPr marL="514350" indent="-514350" algn="l">
              <a:spcBef>
                <a:spcPts val="1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Transactional updates (</a:t>
            </a:r>
            <a:r>
              <a:rPr lang="en-US" sz="2400" dirty="0"/>
              <a:t>Google Cloud dataflow</a:t>
            </a:r>
            <a:r>
              <a:rPr lang="en-US" sz="2800" dirty="0"/>
              <a:t>)</a:t>
            </a:r>
          </a:p>
          <a:p>
            <a:pPr marL="514350" indent="-514350" algn="l">
              <a:spcBef>
                <a:spcPts val="1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Distributed snapshots (</a:t>
            </a:r>
            <a:r>
              <a:rPr lang="en-US" sz="2800" dirty="0" err="1"/>
              <a:t>Flink</a:t>
            </a:r>
            <a:r>
              <a:rPr lang="en-US" sz="2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3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3996" y="1682140"/>
            <a:ext cx="5294954" cy="4599714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sz="2200" dirty="0"/>
              <a:t>Goal: Ensure each input ”fully processed”</a:t>
            </a:r>
          </a:p>
          <a:p>
            <a:pPr>
              <a:spcBef>
                <a:spcPts val="800"/>
              </a:spcBef>
              <a:defRPr/>
            </a:pPr>
            <a:r>
              <a:rPr lang="en-US" sz="2200" dirty="0"/>
              <a:t>Approach:  DAG / tree edge tracking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Record edges created as tuple processed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Wait for all edges to be marked done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Inform source of data when complete;  otherwise, they resend tuple.</a:t>
            </a:r>
          </a:p>
          <a:p>
            <a:pPr>
              <a:defRPr/>
            </a:pPr>
            <a:r>
              <a:rPr lang="en-US" sz="2200" dirty="0"/>
              <a:t>Challenge:  “at least once” means: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Operators can receive tuple &gt; once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Replay can be out-of-order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... application needs to handle.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796" y="16215"/>
            <a:ext cx="8870004" cy="1066800"/>
          </a:xfrm>
        </p:spPr>
        <p:txBody>
          <a:bodyPr/>
          <a:lstStyle/>
          <a:p>
            <a:r>
              <a:rPr lang="en-US" sz="3400" dirty="0"/>
              <a:t>Fault tolerance via record acknowledgement</a:t>
            </a:r>
            <a:br>
              <a:rPr lang="en-US" sz="3600" dirty="0"/>
            </a:br>
            <a:r>
              <a:rPr lang="en-US" sz="3200" dirty="0"/>
              <a:t>(Apache Storm -- at least once semantics)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50" y="1862306"/>
            <a:ext cx="3498850" cy="4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0"/>
            <a:ext cx="8793804" cy="531650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100" dirty="0"/>
              <a:t>Rather than log each record for each operator,                          take system-wide snapshots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100" dirty="0"/>
              <a:t>Snapshotting: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Determine consistent snapshot of system-wide state              (includes in-flight records and operator state)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Store state in durable storage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100" dirty="0"/>
              <a:t>Recover: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Restoring latest snapshot from durable storage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Rewinding the stream source to snapshot point, and replay inputs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100" dirty="0"/>
              <a:t>Algorithm is based on </a:t>
            </a:r>
            <a:r>
              <a:rPr lang="en-US" sz="3100" dirty="0" err="1"/>
              <a:t>Chandy-Lamport</a:t>
            </a:r>
            <a:r>
              <a:rPr lang="en-US" sz="3100" dirty="0"/>
              <a:t> distributed snapshots, but also captures stream topology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71079"/>
            <a:ext cx="8793804" cy="1066800"/>
          </a:xfrm>
        </p:spPr>
        <p:txBody>
          <a:bodyPr/>
          <a:lstStyle/>
          <a:p>
            <a:r>
              <a:rPr lang="en-US" sz="3600" dirty="0"/>
              <a:t>Fault Tolerance via distributed snapshots</a:t>
            </a:r>
            <a:br>
              <a:rPr lang="en-US" dirty="0"/>
            </a:br>
            <a:r>
              <a:rPr lang="en-US" sz="3200" dirty="0"/>
              <a:t>(Apache </a:t>
            </a:r>
            <a:r>
              <a:rPr lang="en-US" sz="3200" dirty="0" err="1"/>
              <a:t>Flink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636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Use markers (barriers) in the input data stream to tell downstream operators when to consistently snapshot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196" y="71079"/>
            <a:ext cx="8793804" cy="1066800"/>
          </a:xfrm>
        </p:spPr>
        <p:txBody>
          <a:bodyPr/>
          <a:lstStyle/>
          <a:p>
            <a:r>
              <a:rPr lang="en-US" sz="3600" dirty="0"/>
              <a:t>Fault Tolerance via distributed snapshots</a:t>
            </a:r>
            <a:br>
              <a:rPr lang="en-US" dirty="0"/>
            </a:br>
            <a:r>
              <a:rPr lang="en-US" sz="3200" dirty="0"/>
              <a:t>(Apache </a:t>
            </a:r>
            <a:r>
              <a:rPr lang="en-US" sz="3200" dirty="0" err="1"/>
              <a:t>Flink</a:t>
            </a:r>
            <a:r>
              <a:rPr lang="en-US" sz="3200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64" y="4028687"/>
            <a:ext cx="6172200" cy="2572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99" y="2557798"/>
            <a:ext cx="5433210" cy="20626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3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2373" y="1524000"/>
            <a:ext cx="7772400" cy="2335839"/>
          </a:xfrm>
        </p:spPr>
        <p:txBody>
          <a:bodyPr/>
          <a:lstStyle/>
          <a:p>
            <a:r>
              <a:rPr lang="en-US" dirty="0"/>
              <a:t>But another big issue: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Streaming = unbounded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72373" y="3917554"/>
            <a:ext cx="7772400" cy="988430"/>
          </a:xfrm>
        </p:spPr>
        <p:txBody>
          <a:bodyPr/>
          <a:lstStyle/>
          <a:p>
            <a:r>
              <a:rPr lang="en-US" dirty="0"/>
              <a:t>(Batch = bounded data)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79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major challenges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7025" y="1524000"/>
            <a:ext cx="8195089" cy="5029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Consistency</a:t>
            </a:r>
            <a:r>
              <a:rPr lang="en-US" dirty="0"/>
              <a:t>: historically, streaming systems were created to decrease latency and made many sacrifices (e.g., at-most-once processing)</a:t>
            </a:r>
          </a:p>
          <a:p>
            <a:r>
              <a:rPr lang="en-US" b="1" dirty="0">
                <a:solidFill>
                  <a:schemeClr val="accent6"/>
                </a:solidFill>
              </a:rPr>
              <a:t>Throughput vs. latency</a:t>
            </a:r>
            <a:r>
              <a:rPr lang="en-US" dirty="0"/>
              <a:t>: typically a trade-off</a:t>
            </a:r>
          </a:p>
          <a:p>
            <a:r>
              <a:rPr lang="en-US" b="1" dirty="0">
                <a:solidFill>
                  <a:schemeClr val="accent6"/>
                </a:solidFill>
              </a:rPr>
              <a:t>Time</a:t>
            </a:r>
            <a:r>
              <a:rPr lang="en-US" dirty="0"/>
              <a:t>: new challenge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We’ve covered consistency in a lot of detail, let’s investigate time</a:t>
            </a:r>
          </a:p>
        </p:txBody>
      </p:sp>
    </p:spTree>
    <p:extLst>
      <p:ext uri="{BB962C8B-B14F-4D97-AF65-F5344CB8AC3E}">
        <p14:creationId xmlns:p14="http://schemas.microsoft.com/office/powerpoint/2010/main" val="211451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lives used to be easy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48" y="1854200"/>
            <a:ext cx="71755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8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Concerns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data is unbounded, new concerns: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Sufficient capacity so processing speed                       &gt;= arrival velocity (on average)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Support for handling out-of-order data</a:t>
            </a:r>
          </a:p>
          <a:p>
            <a:r>
              <a:rPr lang="en-US" dirty="0"/>
              <a:t>Easiest thing to do: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48" y="4102100"/>
            <a:ext cx="7226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by processing time is great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implement and verify correctness</a:t>
            </a:r>
          </a:p>
          <a:p>
            <a:r>
              <a:rPr lang="en-US" dirty="0"/>
              <a:t>Great for applications like filtering or monitoring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7" y="3276600"/>
            <a:ext cx="8441001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care about </a:t>
            </a:r>
            <a:r>
              <a:rPr lang="en-US" i="1" dirty="0"/>
              <a:t>when</a:t>
            </a:r>
            <a:r>
              <a:rPr lang="en-US" dirty="0"/>
              <a:t> events happen?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associate event times, then items could now come out-of-order! (why?)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8" y="2927350"/>
            <a:ext cx="8712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3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41676"/>
            <a:ext cx="8565204" cy="2857884"/>
          </a:xfrm>
        </p:spPr>
        <p:txBody>
          <a:bodyPr/>
          <a:lstStyle/>
          <a:p>
            <a:r>
              <a:rPr lang="en-US" dirty="0"/>
              <a:t>Single node</a:t>
            </a:r>
          </a:p>
          <a:p>
            <a:pPr lvl="1"/>
            <a:r>
              <a:rPr lang="en-US" dirty="0"/>
              <a:t>Read data from socket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Write output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stream processing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169867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96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creates new wounds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813" y="1524000"/>
            <a:ext cx="49939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would be nice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98" y="2374900"/>
            <a:ext cx="7239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55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not the case, so we need tools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Windows</a:t>
            </a:r>
            <a:r>
              <a:rPr lang="en-US" dirty="0"/>
              <a:t>: how should we group together data?</a:t>
            </a:r>
          </a:p>
          <a:p>
            <a:r>
              <a:rPr lang="en-US" b="1" dirty="0">
                <a:solidFill>
                  <a:schemeClr val="accent6"/>
                </a:solidFill>
              </a:rPr>
              <a:t>Watermarks</a:t>
            </a:r>
            <a:r>
              <a:rPr lang="en-US" dirty="0"/>
              <a:t>: how can we mark when the last piece of data in some window has arrived?</a:t>
            </a:r>
          </a:p>
          <a:p>
            <a:r>
              <a:rPr lang="en-US" b="1" dirty="0">
                <a:solidFill>
                  <a:schemeClr val="accent6"/>
                </a:solidFill>
              </a:rPr>
              <a:t>Triggers</a:t>
            </a:r>
            <a:r>
              <a:rPr lang="en-US" dirty="0"/>
              <a:t>: how can we initiate an early result?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Accumulators</a:t>
            </a:r>
            <a:r>
              <a:rPr lang="en-US" dirty="0"/>
              <a:t>: what do we do with the results (correct, modified, or retracted)?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All topics covered in next week’s readings!</a:t>
            </a:r>
          </a:p>
        </p:txBody>
      </p:sp>
    </p:spTree>
    <p:extLst>
      <p:ext uri="{BB962C8B-B14F-4D97-AF65-F5344CB8AC3E}">
        <p14:creationId xmlns:p14="http://schemas.microsoft.com/office/powerpoint/2010/main" val="58607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37939"/>
            <a:ext cx="8565204" cy="2296587"/>
          </a:xfrm>
        </p:spPr>
        <p:txBody>
          <a:bodyPr>
            <a:normAutofit/>
          </a:bodyPr>
          <a:lstStyle/>
          <a:p>
            <a:r>
              <a:rPr lang="en-US" dirty="0"/>
              <a:t>Convert Celsius temperature to Fahrenheit</a:t>
            </a:r>
          </a:p>
          <a:p>
            <a:pPr lvl="1"/>
            <a:r>
              <a:rPr lang="en-US" sz="2600" dirty="0"/>
              <a:t>Stateless operation:   </a:t>
            </a:r>
            <a:r>
              <a:rPr lang="en-US" sz="2600" b="1" dirty="0"/>
              <a:t>emit </a:t>
            </a:r>
            <a:r>
              <a:rPr lang="en-US" sz="2600" dirty="0"/>
              <a:t> (input * 9 / 5) + 32</a:t>
            </a:r>
          </a:p>
          <a:p>
            <a:pPr lvl="1"/>
            <a:endParaRPr lang="en-US" sz="2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Stateless conversion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CtoF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169867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899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37939"/>
            <a:ext cx="8565204" cy="2296587"/>
          </a:xfrm>
        </p:spPr>
        <p:txBody>
          <a:bodyPr>
            <a:normAutofit/>
          </a:bodyPr>
          <a:lstStyle/>
          <a:p>
            <a:r>
              <a:rPr lang="en-US" dirty="0"/>
              <a:t>Function can filter inputs</a:t>
            </a:r>
          </a:p>
          <a:p>
            <a:pPr lvl="1"/>
            <a:r>
              <a:rPr lang="en-US" sz="3000" dirty="0"/>
              <a:t>if (input &gt; threshold)  {  </a:t>
            </a:r>
            <a:r>
              <a:rPr lang="en-US" sz="3000" b="1" dirty="0"/>
              <a:t>emit </a:t>
            </a:r>
            <a:r>
              <a:rPr lang="en-US" sz="3000" dirty="0"/>
              <a:t>input }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Stateless filtering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400" b="0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066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37939"/>
            <a:ext cx="8565204" cy="2394766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/>
              <a:t>Compute </a:t>
            </a:r>
            <a:r>
              <a:rPr lang="en-US" dirty="0"/>
              <a:t>EWMA of Fahrenheit temperature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600" dirty="0" err="1"/>
              <a:t>new_temp</a:t>
            </a:r>
            <a:r>
              <a:rPr lang="en-US" sz="2600" dirty="0"/>
              <a:t> = ⍺ * ( </a:t>
            </a:r>
            <a:r>
              <a:rPr lang="en-US" sz="2600" dirty="0" err="1"/>
              <a:t>CtoF</a:t>
            </a:r>
            <a:r>
              <a:rPr lang="en-US" sz="2600" dirty="0"/>
              <a:t>(input) ) + (1- ⍺) * </a:t>
            </a:r>
            <a:r>
              <a:rPr lang="en-US" sz="2600" dirty="0" err="1"/>
              <a:t>last_temp</a:t>
            </a:r>
            <a:endParaRPr lang="en-US" sz="2600" dirty="0"/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600" dirty="0" err="1"/>
              <a:t>last_temp</a:t>
            </a:r>
            <a:r>
              <a:rPr lang="en-US" sz="2600" dirty="0"/>
              <a:t> = </a:t>
            </a:r>
            <a:r>
              <a:rPr lang="en-US" sz="2600" dirty="0" err="1"/>
              <a:t>new_temp</a:t>
            </a:r>
            <a:endParaRPr lang="en-US" sz="2600" dirty="0"/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600" b="1" dirty="0"/>
              <a:t>emit</a:t>
            </a:r>
            <a:r>
              <a:rPr lang="en-US" sz="2600" dirty="0"/>
              <a:t> </a:t>
            </a:r>
            <a:r>
              <a:rPr lang="en-US" sz="2600" dirty="0" err="1"/>
              <a:t>new_temp</a:t>
            </a:r>
            <a:endParaRPr lang="en-US" sz="2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</a:t>
            </a:r>
            <a:r>
              <a:rPr lang="en-US" dirty="0" err="1"/>
              <a:t>Stateful</a:t>
            </a:r>
            <a:r>
              <a:rPr lang="en-US" dirty="0"/>
              <a:t> conversion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0" dirty="0">
                <a:solidFill>
                  <a:schemeClr val="tx1"/>
                </a:solidFill>
              </a:rPr>
              <a:t>EWMA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169867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416339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flipH="1">
            <a:off x="4805485" y="2677345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5277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cxnSpLocks noChangeAspect="1"/>
          </p:cNvCxnSpPr>
          <p:nvPr/>
        </p:nvCxnSpPr>
        <p:spPr>
          <a:xfrm flipV="1">
            <a:off x="350196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</p:cNvCxnSpPr>
          <p:nvPr/>
        </p:nvCxnSpPr>
        <p:spPr>
          <a:xfrm flipV="1">
            <a:off x="5344502" y="2374151"/>
            <a:ext cx="3383280" cy="1"/>
          </a:xfrm>
          <a:prstGeom prst="straightConnector1">
            <a:avLst/>
          </a:prstGeom>
          <a:ln>
            <a:prstDash val="solid"/>
            <a:headEnd type="non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223" y="3237939"/>
            <a:ext cx="8565204" cy="3132382"/>
          </a:xfrm>
        </p:spPr>
        <p:txBody>
          <a:bodyPr>
            <a:normAutofit/>
          </a:bodyPr>
          <a:lstStyle/>
          <a:p>
            <a:r>
              <a:rPr lang="en-US" dirty="0"/>
              <a:t>E.g., Average value per window 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Window can be # elements (10) or time (1s)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Windows can be disjoint (every 5s)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Windows can be “tumbling” (5s window every 1s)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Aggregation (</a:t>
            </a:r>
            <a:r>
              <a:rPr lang="en-US" dirty="0" err="1"/>
              <a:t>stateful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888680" y="1756530"/>
            <a:ext cx="1227222" cy="1235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0" dirty="0" err="1">
                <a:solidFill>
                  <a:schemeClr val="tx1"/>
                </a:solidFill>
              </a:rPr>
              <a:t>Avg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55106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778342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401578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24814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31870" y="219127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546631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3103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039574" y="2191271"/>
            <a:ext cx="365760" cy="3657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59936" y="4383110"/>
            <a:ext cx="2366248" cy="365760"/>
            <a:chOff x="6340142" y="4547440"/>
            <a:chExt cx="2366248" cy="365760"/>
          </a:xfrm>
        </p:grpSpPr>
        <p:sp>
          <p:nvSpPr>
            <p:cNvPr id="12" name="Rectangle 11"/>
            <p:cNvSpPr/>
            <p:nvPr/>
          </p:nvSpPr>
          <p:spPr>
            <a:xfrm>
              <a:off x="6340142" y="4547440"/>
              <a:ext cx="731520" cy="36576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158863" y="4547440"/>
              <a:ext cx="731520" cy="36576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974870" y="4547440"/>
              <a:ext cx="731520" cy="36576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778342" y="5573405"/>
            <a:ext cx="1618592" cy="1082765"/>
            <a:chOff x="1778342" y="5573405"/>
            <a:chExt cx="1618592" cy="1082765"/>
          </a:xfrm>
        </p:grpSpPr>
        <p:sp>
          <p:nvSpPr>
            <p:cNvPr id="26" name="Rectangle 25"/>
            <p:cNvSpPr/>
            <p:nvPr/>
          </p:nvSpPr>
          <p:spPr>
            <a:xfrm>
              <a:off x="1778342" y="5573405"/>
              <a:ext cx="1005840" cy="32004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84718" y="5954768"/>
              <a:ext cx="1005840" cy="32004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91094" y="6336130"/>
              <a:ext cx="1005840" cy="320040"/>
            </a:xfrm>
            <a:prstGeom prst="rect">
              <a:avLst/>
            </a:prstGeom>
            <a:solidFill>
              <a:srgbClr val="E7B9B9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“BIG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2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9420"/>
            <a:ext cx="8793804" cy="540857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800" dirty="0">
                <a:latin typeface="Arial" charset="0"/>
                <a:ea typeface="Arial" charset="0"/>
                <a:cs typeface="Arial" charset="0"/>
              </a:rPr>
              <a:t>Large amounts of data to process in real time</a:t>
            </a:r>
          </a:p>
          <a:p>
            <a:pPr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Examples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Social network trends (#trending)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Intrusion detection systems (networks, datacenters)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Sensors:  Detect earthquakes by correlating vibrations of millions of smartphones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Fraud detection </a:t>
            </a:r>
          </a:p>
          <a:p>
            <a:pPr lvl="2">
              <a:lnSpc>
                <a:spcPct val="100000"/>
              </a:lnSpc>
              <a:defRPr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Visa:  2000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txn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/ sec on average, peak ~47,000 / sec</a:t>
            </a:r>
          </a:p>
          <a:p>
            <a:pPr lvl="2">
              <a:lnSpc>
                <a:spcPct val="100000"/>
              </a:lnSpc>
              <a:defRPr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of 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230379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arrow"/>
          <a:tailEnd type="none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45673</TotalTime>
  <Words>929</Words>
  <Application>Microsoft Macintosh PowerPoint</Application>
  <PresentationFormat>On-screen Show (4:3)</PresentationFormat>
  <Paragraphs>269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ＭＳ Ｐゴシック</vt:lpstr>
      <vt:lpstr>Arial</vt:lpstr>
      <vt:lpstr>Calibri</vt:lpstr>
      <vt:lpstr>Courier New</vt:lpstr>
      <vt:lpstr>Times New Roman</vt:lpstr>
      <vt:lpstr>Wingdings</vt:lpstr>
      <vt:lpstr>1_Office Theme</vt:lpstr>
      <vt:lpstr>Streaming</vt:lpstr>
      <vt:lpstr>What is streaming?</vt:lpstr>
      <vt:lpstr>Simple stream processing</vt:lpstr>
      <vt:lpstr>Examples:  Stateless conversion</vt:lpstr>
      <vt:lpstr>Examples:  Stateless filtering</vt:lpstr>
      <vt:lpstr>Examples:  Stateful conversion</vt:lpstr>
      <vt:lpstr>Examples:  Aggregation (stateful)</vt:lpstr>
      <vt:lpstr>Enter “BIG DATA”</vt:lpstr>
      <vt:lpstr>The challenge of stream processing</vt:lpstr>
      <vt:lpstr>Scale “up”</vt:lpstr>
      <vt:lpstr>Scale “up”</vt:lpstr>
      <vt:lpstr>Scale “out”</vt:lpstr>
      <vt:lpstr>Stateless operations: trivially parallelized</vt:lpstr>
      <vt:lpstr>State complicates parallelization</vt:lpstr>
      <vt:lpstr>State complicates parallelization</vt:lpstr>
      <vt:lpstr>Parallelization complicates fault-tolerance</vt:lpstr>
      <vt:lpstr>Can parallelize joins</vt:lpstr>
      <vt:lpstr>Can parallelize joins</vt:lpstr>
      <vt:lpstr>Parallelization complicates fault-tolerance</vt:lpstr>
      <vt:lpstr>A Tale of Four Frameworks</vt:lpstr>
      <vt:lpstr>Fault tolerance via record acknowledgement (Apache Storm -- at least once semantics)</vt:lpstr>
      <vt:lpstr>Fault Tolerance via distributed snapshots (Apache Flink)</vt:lpstr>
      <vt:lpstr>Fault Tolerance via distributed snapshots (Apache Flink)</vt:lpstr>
      <vt:lpstr>But another big issue:  Streaming = unbounded data</vt:lpstr>
      <vt:lpstr>Three major challenges</vt:lpstr>
      <vt:lpstr>Our lives used to be easy…</vt:lpstr>
      <vt:lpstr>New Concerns</vt:lpstr>
      <vt:lpstr>Windowing by processing time is great</vt:lpstr>
      <vt:lpstr>What if care about when events happen?</vt:lpstr>
      <vt:lpstr>Time creates new wounds</vt:lpstr>
      <vt:lpstr>This would be nice</vt:lpstr>
      <vt:lpstr>But not the case, so we need tools</vt:lpstr>
    </vt:vector>
  </TitlesOfParts>
  <Company>Princeton University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Freedman</cp:lastModifiedBy>
  <cp:revision>1485</cp:revision>
  <cp:lastPrinted>2017-03-15T02:40:38Z</cp:lastPrinted>
  <dcterms:created xsi:type="dcterms:W3CDTF">2013-10-08T01:49:25Z</dcterms:created>
  <dcterms:modified xsi:type="dcterms:W3CDTF">2018-03-12T01:38:16Z</dcterms:modified>
</cp:coreProperties>
</file>